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9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54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8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8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7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8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18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18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17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430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5" y="1371600"/>
            <a:ext cx="28575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47625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1238" y="508635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4762500"/>
            <a:ext cx="666750" cy="666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625" y="4962525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2314575"/>
            <a:ext cx="12192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9196" y="5313666"/>
            <a:ext cx="1994743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1596" y="5418441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6339" y="5313666"/>
            <a:ext cx="189994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8739" y="5418441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679" y="5313666"/>
            <a:ext cx="85412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1079" y="5418441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endParaRPr lang="en-US" sz="1050" dirty="0"/>
          </a:p>
        </p:txBody>
      </p:sp>
      <p:sp>
        <p:nvSpPr>
          <p:cNvPr id="18" name="Text 1"/>
          <p:cNvSpPr/>
          <p:nvPr/>
        </p:nvSpPr>
        <p:spPr>
          <a:xfrm>
            <a:off x="3569196" y="1171575"/>
            <a:ext cx="50536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kern="0" spc="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ON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4739238" y="1466850"/>
            <a:ext cx="2713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Sany3y</a:t>
            </a:r>
            <a:endParaRPr lang="en-US" sz="4500" dirty="0"/>
          </a:p>
        </p:txBody>
      </p:sp>
      <p:sp>
        <p:nvSpPr>
          <p:cNvPr id="20" name="Text 3"/>
          <p:cNvSpPr/>
          <p:nvPr/>
        </p:nvSpPr>
        <p:spPr>
          <a:xfrm>
            <a:off x="3063835" y="2562225"/>
            <a:ext cx="606432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Full-Stack Maintenance Platform</a:t>
            </a:r>
            <a:endParaRPr lang="en-US" sz="2250" dirty="0"/>
          </a:p>
        </p:txBody>
      </p:sp>
      <p:sp>
        <p:nvSpPr>
          <p:cNvPr id="21" name="Text 4"/>
          <p:cNvSpPr/>
          <p:nvPr/>
        </p:nvSpPr>
        <p:spPr>
          <a:xfrm>
            <a:off x="3857432" y="5408916"/>
            <a:ext cx="169539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ASP.NET Core MVC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993100" y="5408916"/>
            <a:ext cx="1604486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Entity Framework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8212887" y="5408916"/>
            <a:ext cx="280928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C#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-528090" y="2231766"/>
            <a:ext cx="5053608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3569196" y="5419725"/>
            <a:ext cx="50536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27" name="Picture 26" descr="A logo with text on it&#10;&#10;AI-generated content may be incorrect.">
            <a:extLst>
              <a:ext uri="{FF2B5EF4-FFF2-40B4-BE49-F238E27FC236}">
                <a16:creationId xmlns:a16="http://schemas.microsoft.com/office/drawing/2014/main" id="{77FF54D1-509A-F597-C27A-30CFEAD809B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930"/>
          <a:stretch>
            <a:fillRect/>
          </a:stretch>
        </p:blipFill>
        <p:spPr>
          <a:xfrm>
            <a:off x="3937517" y="3226934"/>
            <a:ext cx="4378510" cy="1835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5524500" cy="445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76650"/>
            <a:ext cx="28575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133850"/>
            <a:ext cx="2857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91050"/>
            <a:ext cx="2857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048250"/>
            <a:ext cx="2857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05450"/>
            <a:ext cx="2857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43050"/>
            <a:ext cx="5524500" cy="445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525" y="2657475"/>
            <a:ext cx="1792932" cy="3238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7432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4707" y="2657475"/>
            <a:ext cx="1595140" cy="323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9007" y="27432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5097" y="2657475"/>
            <a:ext cx="661541" cy="3238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9397" y="274320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6525" y="3076575"/>
            <a:ext cx="1673870" cy="3238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825" y="3162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5645" y="3076575"/>
            <a:ext cx="1042839" cy="3238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9945" y="31623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93734" y="3076575"/>
            <a:ext cx="839391" cy="323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08034" y="3162300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4095750"/>
            <a:ext cx="2857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4552950"/>
            <a:ext cx="2857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5010150"/>
            <a:ext cx="2857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5467350"/>
            <a:ext cx="28575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and Deliverables</a:t>
            </a:r>
            <a:endParaRPr lang="en-US" sz="3300" dirty="0"/>
          </a:p>
        </p:txBody>
      </p:sp>
      <p:sp>
        <p:nvSpPr>
          <p:cNvPr id="28" name="Text 1"/>
          <p:cNvSpPr/>
          <p:nvPr/>
        </p:nvSpPr>
        <p:spPr>
          <a:xfrm>
            <a:off x="685800" y="1771650"/>
            <a:ext cx="50673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685800" y="2228850"/>
            <a:ext cx="50673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successfully delivers a </a:t>
            </a: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full-stack maintenance platform</a:t>
            </a: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showcasing proficiency in modern development practices and technologies.</a:t>
            </a:r>
            <a:endParaRPr lang="en-US" sz="1350" dirty="0"/>
          </a:p>
        </p:txBody>
      </p:sp>
      <p:sp>
        <p:nvSpPr>
          <p:cNvPr id="30" name="Text 3"/>
          <p:cNvSpPr/>
          <p:nvPr/>
        </p:nvSpPr>
        <p:spPr>
          <a:xfrm>
            <a:off x="685800" y="32575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Deliverables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1114425" y="3638550"/>
            <a:ext cx="4848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for service booking and management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114425" y="4095750"/>
            <a:ext cx="52754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request workflow from booking to completion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114425" y="4552950"/>
            <a:ext cx="44321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backend infrastructure with clean architecture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114425" y="5010150"/>
            <a:ext cx="4676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of SOLID principles for maintainable code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1114425" y="5467350"/>
            <a:ext cx="48388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admin dashboard for platform management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6438900" y="1771650"/>
            <a:ext cx="6080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Implementation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6438900" y="22288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Technologies Used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6781800" y="2657475"/>
            <a:ext cx="2151519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MVC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669982" y="2657475"/>
            <a:ext cx="1914168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10417522" y="2657475"/>
            <a:ext cx="661541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C#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6800850" y="3076575"/>
            <a:ext cx="2008644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Architecture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8531870" y="3076575"/>
            <a:ext cx="1251406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9669959" y="3076575"/>
            <a:ext cx="1007269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jQuery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438900" y="36766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Technical Features</a:t>
            </a:r>
            <a:endParaRPr lang="en-US" sz="1500" dirty="0"/>
          </a:p>
        </p:txBody>
      </p:sp>
      <p:sp>
        <p:nvSpPr>
          <p:cNvPr id="45" name="Text 18"/>
          <p:cNvSpPr/>
          <p:nvPr/>
        </p:nvSpPr>
        <p:spPr>
          <a:xfrm>
            <a:off x="6867525" y="4057650"/>
            <a:ext cx="36295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authentication and authorization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6867525" y="4514850"/>
            <a:ext cx="4320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Layered architecture ensuring separation of concerns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6867525" y="4972050"/>
            <a:ext cx="323308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injection for loose coupling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6867525" y="5429250"/>
            <a:ext cx="359830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testing strategy for reliability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457200" y="622935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049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2714625"/>
            <a:ext cx="85725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210" y="3514725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756" y="35147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948" y="35147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010025"/>
            <a:ext cx="7467600" cy="1809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162425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010025"/>
            <a:ext cx="36576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4543425"/>
            <a:ext cx="20002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4848225"/>
            <a:ext cx="200025" cy="2286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1430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&amp; Q&amp;A</a:t>
            </a:r>
            <a:endParaRPr lang="en-US" sz="3300" dirty="0"/>
          </a:p>
        </p:txBody>
      </p:sp>
      <p:sp>
        <p:nvSpPr>
          <p:cNvPr id="14" name="Text 1"/>
          <p:cNvSpPr/>
          <p:nvPr/>
        </p:nvSpPr>
        <p:spPr>
          <a:xfrm>
            <a:off x="4260652" y="1533525"/>
            <a:ext cx="4404658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81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You!</a:t>
            </a:r>
            <a:endParaRPr lang="en-US" sz="5400" dirty="0"/>
          </a:p>
        </p:txBody>
      </p:sp>
      <p:sp>
        <p:nvSpPr>
          <p:cNvPr id="15" name="Text 2"/>
          <p:cNvSpPr/>
          <p:nvPr/>
        </p:nvSpPr>
        <p:spPr>
          <a:xfrm>
            <a:off x="1962150" y="2867025"/>
            <a:ext cx="82677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attention. The </a:t>
            </a:r>
            <a:r>
              <a:rPr lang="en-US" sz="150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project demonstrates proficiency in ASP.NET Core MVC and Clean Architecture.</a:t>
            </a:r>
            <a:endParaRPr lang="en-US" sz="1500" dirty="0"/>
          </a:p>
        </p:txBody>
      </p:sp>
      <p:sp>
        <p:nvSpPr>
          <p:cNvPr id="16" name="Text 3"/>
          <p:cNvSpPr/>
          <p:nvPr/>
        </p:nvSpPr>
        <p:spPr>
          <a:xfrm>
            <a:off x="3338810" y="3476625"/>
            <a:ext cx="17989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371356" y="3476625"/>
            <a:ext cx="23481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Booking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7861548" y="3476625"/>
            <a:ext cx="14641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Backend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1143000" y="4267200"/>
            <a:ext cx="353151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&amp; Answers</a:t>
            </a:r>
            <a:endParaRPr lang="en-US" sz="2250" dirty="0"/>
          </a:p>
        </p:txBody>
      </p:sp>
      <p:sp>
        <p:nvSpPr>
          <p:cNvPr id="20" name="Text 7"/>
          <p:cNvSpPr/>
          <p:nvPr/>
        </p:nvSpPr>
        <p:spPr>
          <a:xfrm>
            <a:off x="723900" y="47910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Feel free to ask about implementation aspects</a:t>
            </a:r>
            <a:endParaRPr lang="en-US" sz="1350" dirty="0"/>
          </a:p>
        </p:txBody>
      </p:sp>
      <p:sp>
        <p:nvSpPr>
          <p:cNvPr id="21" name="Text 8"/>
          <p:cNvSpPr/>
          <p:nvPr/>
        </p:nvSpPr>
        <p:spPr>
          <a:xfrm>
            <a:off x="723900" y="50958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architecture and design decisions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723900" y="5400675"/>
            <a:ext cx="8641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challenges and enhancements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8305800" y="4162425"/>
            <a:ext cx="4023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Connected</a:t>
            </a:r>
            <a:endParaRPr lang="en-US" sz="1800" dirty="0"/>
          </a:p>
        </p:txBody>
      </p:sp>
      <p:sp>
        <p:nvSpPr>
          <p:cNvPr id="24" name="Text 11"/>
          <p:cNvSpPr/>
          <p:nvPr/>
        </p:nvSpPr>
        <p:spPr>
          <a:xfrm>
            <a:off x="8601075" y="4543425"/>
            <a:ext cx="8029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8601075" y="4848225"/>
            <a:ext cx="15453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December 5, 2025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19250"/>
            <a:ext cx="5410200" cy="428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34315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3337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9575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857750"/>
            <a:ext cx="42862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619250"/>
            <a:ext cx="5410200" cy="428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34315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3105150"/>
            <a:ext cx="257175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67150"/>
            <a:ext cx="428625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4857750"/>
            <a:ext cx="342900" cy="342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</a:t>
            </a:r>
            <a:endParaRPr lang="en-US" sz="3300" dirty="0"/>
          </a:p>
        </p:txBody>
      </p:sp>
      <p:sp>
        <p:nvSpPr>
          <p:cNvPr id="15" name="Text 1"/>
          <p:cNvSpPr/>
          <p:nvPr/>
        </p:nvSpPr>
        <p:spPr>
          <a:xfrm>
            <a:off x="685800" y="184785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Fragmented Maintenance Processes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1181100" y="2305050"/>
            <a:ext cx="5349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Breakdown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1181100" y="2609850"/>
            <a:ext cx="4457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Disorganized communication between customers, technicians, and administrators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1181100" y="3295650"/>
            <a:ext cx="4252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Delayed Responses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1181100" y="3600450"/>
            <a:ext cx="51029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processes lead to significant delays in service requests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1181100" y="4057650"/>
            <a:ext cx="47873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1181100" y="4362450"/>
            <a:ext cx="47873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real-time tracking or status updates for service requests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1266825" y="4819650"/>
            <a:ext cx="408658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Frustration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1266825" y="5124450"/>
            <a:ext cx="40865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Cumbersome experience leading to dissatisfaction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4785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Sany3y</a:t>
            </a:r>
            <a:endParaRPr lang="en-US" sz="1800" dirty="0"/>
          </a:p>
        </p:txBody>
      </p:sp>
      <p:sp>
        <p:nvSpPr>
          <p:cNvPr id="25" name="Text 11"/>
          <p:cNvSpPr/>
          <p:nvPr/>
        </p:nvSpPr>
        <p:spPr>
          <a:xfrm>
            <a:off x="7048500" y="2305050"/>
            <a:ext cx="47947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Solution</a:t>
            </a:r>
            <a:endParaRPr lang="en-US" sz="1500" dirty="0"/>
          </a:p>
        </p:txBody>
      </p:sp>
      <p:sp>
        <p:nvSpPr>
          <p:cNvPr id="26" name="Text 12"/>
          <p:cNvSpPr/>
          <p:nvPr/>
        </p:nvSpPr>
        <p:spPr>
          <a:xfrm>
            <a:off x="7048500" y="2609850"/>
            <a:ext cx="47947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platform for efficient maintenance management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962775" y="3067050"/>
            <a:ext cx="5265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App-Driven Experience</a:t>
            </a:r>
            <a:endParaRPr lang="en-US" sz="1500" dirty="0"/>
          </a:p>
        </p:txBody>
      </p:sp>
      <p:sp>
        <p:nvSpPr>
          <p:cNvPr id="28" name="Text 14"/>
          <p:cNvSpPr/>
          <p:nvPr/>
        </p:nvSpPr>
        <p:spPr>
          <a:xfrm>
            <a:off x="6962775" y="3371850"/>
            <a:ext cx="52658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service booking and tracking through intuitive interface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7134225" y="3829050"/>
            <a:ext cx="5246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Interaction</a:t>
            </a:r>
            <a:endParaRPr lang="en-US" sz="1500" dirty="0"/>
          </a:p>
        </p:txBody>
      </p:sp>
      <p:sp>
        <p:nvSpPr>
          <p:cNvPr id="30" name="Text 16"/>
          <p:cNvSpPr/>
          <p:nvPr/>
        </p:nvSpPr>
        <p:spPr>
          <a:xfrm>
            <a:off x="7134225" y="4133850"/>
            <a:ext cx="43719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workflow between customers, technicians, and administrators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7048500" y="4819650"/>
            <a:ext cx="53095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Service Delivery</a:t>
            </a:r>
            <a:endParaRPr lang="en-US" sz="1500" dirty="0"/>
          </a:p>
        </p:txBody>
      </p:sp>
      <p:sp>
        <p:nvSpPr>
          <p:cNvPr id="32" name="Text 18"/>
          <p:cNvSpPr/>
          <p:nvPr/>
        </p:nvSpPr>
        <p:spPr>
          <a:xfrm>
            <a:off x="7048500" y="5124450"/>
            <a:ext cx="53095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Transforming disorganized processes into a seamless experience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19250"/>
            <a:ext cx="5486400" cy="4362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8478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7241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283845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2956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25" y="340995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8671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050" y="398145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386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575" y="455295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01015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575" y="512445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619250"/>
            <a:ext cx="5486400" cy="43624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84785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72415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825" y="283845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2956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1775" y="340995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867150"/>
            <a:ext cx="3810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0825" y="398145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443865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00825" y="45529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501015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512445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Objectives</a:t>
            </a:r>
            <a:endParaRPr lang="en-US" sz="3300" dirty="0"/>
          </a:p>
        </p:txBody>
      </p:sp>
      <p:sp>
        <p:nvSpPr>
          <p:cNvPr id="29" name="Text 1"/>
          <p:cNvSpPr/>
          <p:nvPr/>
        </p:nvSpPr>
        <p:spPr>
          <a:xfrm>
            <a:off x="1028700" y="1847850"/>
            <a:ext cx="285053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 Objectives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685800" y="23050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and capabilities the platform must deliver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1209675" y="2686050"/>
            <a:ext cx="34104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Registration &amp; Authentication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1209675" y="2952750"/>
            <a:ext cx="34104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and technician management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1209675" y="3257550"/>
            <a:ext cx="400157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Booking &amp; Request Management</a:t>
            </a:r>
            <a:endParaRPr lang="en-US" sz="1350" dirty="0"/>
          </a:p>
        </p:txBody>
      </p:sp>
      <p:sp>
        <p:nvSpPr>
          <p:cNvPr id="34" name="Text 6"/>
          <p:cNvSpPr/>
          <p:nvPr/>
        </p:nvSpPr>
        <p:spPr>
          <a:xfrm>
            <a:off x="1209675" y="3524250"/>
            <a:ext cx="400157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request tracking and management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1209675" y="3829050"/>
            <a:ext cx="34182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Technician Assignment &amp; Dispatch</a:t>
            </a:r>
            <a:endParaRPr lang="en-US" sz="1350" dirty="0"/>
          </a:p>
        </p:txBody>
      </p:sp>
      <p:sp>
        <p:nvSpPr>
          <p:cNvPr id="36" name="Text 8"/>
          <p:cNvSpPr/>
          <p:nvPr/>
        </p:nvSpPr>
        <p:spPr>
          <a:xfrm>
            <a:off x="1209675" y="4095750"/>
            <a:ext cx="34182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request allocation to technicians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1209675" y="4400550"/>
            <a:ext cx="20240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 Processing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1209675" y="4667250"/>
            <a:ext cx="20240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payment integration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1209675" y="4972050"/>
            <a:ext cx="26417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Feedback &amp; Rating System</a:t>
            </a:r>
            <a:endParaRPr lang="en-US" sz="1350" dirty="0"/>
          </a:p>
        </p:txBody>
      </p:sp>
      <p:sp>
        <p:nvSpPr>
          <p:cNvPr id="40" name="Text 12"/>
          <p:cNvSpPr/>
          <p:nvPr/>
        </p:nvSpPr>
        <p:spPr>
          <a:xfrm>
            <a:off x="1209675" y="5238750"/>
            <a:ext cx="264175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reviews and feedback collection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6819900" y="1847850"/>
            <a:ext cx="347507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Non-Functional Objectives</a:t>
            </a:r>
            <a:endParaRPr lang="en-US" sz="1800" dirty="0"/>
          </a:p>
        </p:txBody>
      </p:sp>
      <p:sp>
        <p:nvSpPr>
          <p:cNvPr id="42" name="Text 14"/>
          <p:cNvSpPr/>
          <p:nvPr/>
        </p:nvSpPr>
        <p:spPr>
          <a:xfrm>
            <a:off x="6477000" y="2305050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attributes and system requirements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7000875" y="2686050"/>
            <a:ext cx="19481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7000875" y="2952750"/>
            <a:ext cx="19481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privacy and protection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7000875" y="3257550"/>
            <a:ext cx="14408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</a:t>
            </a:r>
            <a:endParaRPr lang="en-US" sz="1350" dirty="0"/>
          </a:p>
        </p:txBody>
      </p:sp>
      <p:sp>
        <p:nvSpPr>
          <p:cNvPr id="46" name="Text 18"/>
          <p:cNvSpPr/>
          <p:nvPr/>
        </p:nvSpPr>
        <p:spPr>
          <a:xfrm>
            <a:off x="7000875" y="3524250"/>
            <a:ext cx="14408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response times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7000875" y="3829050"/>
            <a:ext cx="1912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350" dirty="0"/>
          </a:p>
        </p:txBody>
      </p:sp>
      <p:sp>
        <p:nvSpPr>
          <p:cNvPr id="48" name="Text 20"/>
          <p:cNvSpPr/>
          <p:nvPr/>
        </p:nvSpPr>
        <p:spPr>
          <a:xfrm>
            <a:off x="7000875" y="4095750"/>
            <a:ext cx="1912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growing user base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7000875" y="4400550"/>
            <a:ext cx="15651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Usability</a:t>
            </a:r>
            <a:endParaRPr lang="en-US" sz="1350" dirty="0"/>
          </a:p>
        </p:txBody>
      </p:sp>
      <p:sp>
        <p:nvSpPr>
          <p:cNvPr id="50" name="Text 22"/>
          <p:cNvSpPr/>
          <p:nvPr/>
        </p:nvSpPr>
        <p:spPr>
          <a:xfrm>
            <a:off x="7000875" y="4667250"/>
            <a:ext cx="156519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7000875" y="4972050"/>
            <a:ext cx="11119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Reliability</a:t>
            </a:r>
            <a:endParaRPr lang="en-US" sz="1350" dirty="0"/>
          </a:p>
        </p:txBody>
      </p:sp>
      <p:sp>
        <p:nvSpPr>
          <p:cNvPr id="52" name="Text 24"/>
          <p:cNvSpPr/>
          <p:nvPr/>
        </p:nvSpPr>
        <p:spPr>
          <a:xfrm>
            <a:off x="7000875" y="5238750"/>
            <a:ext cx="1111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297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14550"/>
            <a:ext cx="11277600" cy="300722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274171"/>
            <a:ext cx="3606701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483721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5274171"/>
            <a:ext cx="360685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901" y="5483721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7950" y="5274171"/>
            <a:ext cx="3606701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0350" y="5483721"/>
            <a:ext cx="152400" cy="152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System Overview</a:t>
            </a:r>
            <a:endParaRPr lang="en-US" sz="3300" dirty="0"/>
          </a:p>
        </p:txBody>
      </p:sp>
      <p:sp>
        <p:nvSpPr>
          <p:cNvPr id="12" name="Text 1"/>
          <p:cNvSpPr/>
          <p:nvPr/>
        </p:nvSpPr>
        <p:spPr>
          <a:xfrm>
            <a:off x="-670560" y="154305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orchestrates interactions between customers, technicians, and administrators for efficient maintenance service delivery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876300" y="5426571"/>
            <a:ext cx="21154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Experience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609600" y="5769471"/>
            <a:ext cx="33019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service requests with real-time status updates and transparent communication</a:t>
            </a:r>
            <a:endParaRPr lang="en-US" sz="1050" dirty="0"/>
          </a:p>
        </p:txBody>
      </p:sp>
      <p:sp>
        <p:nvSpPr>
          <p:cNvPr id="15" name="Text 4"/>
          <p:cNvSpPr/>
          <p:nvPr/>
        </p:nvSpPr>
        <p:spPr>
          <a:xfrm>
            <a:off x="4673501" y="5426571"/>
            <a:ext cx="20886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Technician Efficiency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4444901" y="5769471"/>
            <a:ext cx="33020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assignment and scheduling with clear instructions and location tracking</a:t>
            </a:r>
            <a:endParaRPr lang="en-US" sz="1050" dirty="0"/>
          </a:p>
        </p:txBody>
      </p:sp>
      <p:sp>
        <p:nvSpPr>
          <p:cNvPr id="17" name="Text 6"/>
          <p:cNvSpPr/>
          <p:nvPr/>
        </p:nvSpPr>
        <p:spPr>
          <a:xfrm>
            <a:off x="8508950" y="5426571"/>
            <a:ext cx="22177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Administrative Control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8280350" y="5769471"/>
            <a:ext cx="33019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dashboard for monitoring, managing resources, and analyzing service trends</a:t>
            </a:r>
            <a:endParaRPr lang="en-US" sz="1050" dirty="0"/>
          </a:p>
        </p:txBody>
      </p:sp>
      <p:sp>
        <p:nvSpPr>
          <p:cNvPr id="19" name="Text 8"/>
          <p:cNvSpPr/>
          <p:nvPr/>
        </p:nvSpPr>
        <p:spPr>
          <a:xfrm>
            <a:off x="457200" y="6455271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3606701" cy="22574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525" y="1733550"/>
            <a:ext cx="40005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1543050"/>
            <a:ext cx="3606850" cy="2257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251" y="173355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1543050"/>
            <a:ext cx="3606701" cy="22574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276" y="1733550"/>
            <a:ext cx="40005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29075"/>
            <a:ext cx="3606701" cy="20288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3375" y="4219575"/>
            <a:ext cx="5143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4029075"/>
            <a:ext cx="3606850" cy="20288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5826" y="4219575"/>
            <a:ext cx="40005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4029075"/>
            <a:ext cx="3606701" cy="20288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31276" y="4219575"/>
            <a:ext cx="400050" cy="4572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endParaRPr lang="en-US" sz="3300" dirty="0"/>
          </a:p>
        </p:txBody>
      </p:sp>
      <p:sp>
        <p:nvSpPr>
          <p:cNvPr id="17" name="Text 1"/>
          <p:cNvSpPr/>
          <p:nvPr/>
        </p:nvSpPr>
        <p:spPr>
          <a:xfrm>
            <a:off x="2085171" y="2266950"/>
            <a:ext cx="35075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C#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47700" y="2647950"/>
            <a:ext cx="32257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programming language for business logic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4825514" y="2266950"/>
            <a:ext cx="254067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MVC</a:t>
            </a:r>
            <a:endParaRPr lang="en-US" sz="1800" dirty="0"/>
          </a:p>
        </p:txBody>
      </p:sp>
      <p:sp>
        <p:nvSpPr>
          <p:cNvPr id="20" name="Text 4"/>
          <p:cNvSpPr/>
          <p:nvPr/>
        </p:nvSpPr>
        <p:spPr>
          <a:xfrm>
            <a:off x="4581361" y="2647950"/>
            <a:ext cx="30291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for building backend APIs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9186565" y="2266950"/>
            <a:ext cx="148947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Server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8457024" y="2647950"/>
            <a:ext cx="29484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Relational database for data storage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1612791" y="4752975"/>
            <a:ext cx="129551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</a:t>
            </a:r>
            <a:endParaRPr lang="en-US" sz="1800" dirty="0"/>
          </a:p>
        </p:txBody>
      </p:sp>
      <p:sp>
        <p:nvSpPr>
          <p:cNvPr id="24" name="Text 8"/>
          <p:cNvSpPr/>
          <p:nvPr/>
        </p:nvSpPr>
        <p:spPr>
          <a:xfrm>
            <a:off x="1076474" y="5133975"/>
            <a:ext cx="23681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 framework for UI design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5661333" y="4752975"/>
            <a:ext cx="86903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jQuery</a:t>
            </a:r>
            <a:endParaRPr lang="en-US" sz="1800" dirty="0"/>
          </a:p>
        </p:txBody>
      </p:sp>
      <p:sp>
        <p:nvSpPr>
          <p:cNvPr id="26" name="Text 10"/>
          <p:cNvSpPr/>
          <p:nvPr/>
        </p:nvSpPr>
        <p:spPr>
          <a:xfrm>
            <a:off x="4342760" y="5133975"/>
            <a:ext cx="35063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library for client-side interactivity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8780279" y="4752975"/>
            <a:ext cx="230189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</a:t>
            </a:r>
            <a:endParaRPr lang="en-US" sz="1800" dirty="0"/>
          </a:p>
        </p:txBody>
      </p:sp>
      <p:sp>
        <p:nvSpPr>
          <p:cNvPr id="28" name="Text 12"/>
          <p:cNvSpPr/>
          <p:nvPr/>
        </p:nvSpPr>
        <p:spPr>
          <a:xfrm>
            <a:off x="8691146" y="5133975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ORM for database interactions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437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6325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266825"/>
            <a:ext cx="5791200" cy="11906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1419225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310" y="2571750"/>
            <a:ext cx="6949380" cy="11906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313" y="2724150"/>
            <a:ext cx="3333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980" y="3876675"/>
            <a:ext cx="9265890" cy="11906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451" y="4029075"/>
            <a:ext cx="3048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950" y="5181600"/>
            <a:ext cx="9651950" cy="11906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6789" y="5334000"/>
            <a:ext cx="2381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1266825"/>
            <a:ext cx="11582400" cy="927943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04800" y="304800"/>
            <a:ext cx="115824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Architectural Flow</a:t>
            </a:r>
            <a:endParaRPr lang="en-US" sz="3300" dirty="0"/>
          </a:p>
        </p:txBody>
      </p:sp>
      <p:sp>
        <p:nvSpPr>
          <p:cNvPr id="14" name="Text 1"/>
          <p:cNvSpPr/>
          <p:nvPr/>
        </p:nvSpPr>
        <p:spPr>
          <a:xfrm>
            <a:off x="3352800" y="173355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Domain Layer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352800" y="2076450"/>
            <a:ext cx="548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business logic &amp; entities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2773710" y="3038475"/>
            <a:ext cx="66445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Layer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2773710" y="3381375"/>
            <a:ext cx="6644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cases &amp; application services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1615380" y="4343400"/>
            <a:ext cx="89610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 Layer</a:t>
            </a:r>
            <a:endParaRPr lang="en-US" sz="1800" dirty="0"/>
          </a:p>
        </p:txBody>
      </p:sp>
      <p:sp>
        <p:nvSpPr>
          <p:cNvPr id="19" name="Text 6"/>
          <p:cNvSpPr/>
          <p:nvPr/>
        </p:nvSpPr>
        <p:spPr>
          <a:xfrm>
            <a:off x="1615380" y="4686300"/>
            <a:ext cx="8961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Controllers &amp; UI components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1422350" y="5648325"/>
            <a:ext cx="9347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Infrastructure Layer</a:t>
            </a:r>
            <a:endParaRPr lang="en-US" sz="1800" dirty="0"/>
          </a:p>
        </p:txBody>
      </p:sp>
      <p:sp>
        <p:nvSpPr>
          <p:cNvPr id="21" name="Text 8"/>
          <p:cNvSpPr/>
          <p:nvPr/>
        </p:nvSpPr>
        <p:spPr>
          <a:xfrm>
            <a:off x="1422350" y="5991225"/>
            <a:ext cx="9347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Repositories &amp; external services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304800" y="6448425"/>
            <a:ext cx="11582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937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001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66850"/>
            <a:ext cx="8420100" cy="480298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1466850"/>
            <a:ext cx="2705100" cy="480298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2038350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264795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3257550"/>
            <a:ext cx="190500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Design (ERD)</a:t>
            </a:r>
            <a:endParaRPr lang="en-US" sz="3300" dirty="0"/>
          </a:p>
        </p:txBody>
      </p:sp>
      <p:sp>
        <p:nvSpPr>
          <p:cNvPr id="67" name="Text 43"/>
          <p:cNvSpPr/>
          <p:nvPr/>
        </p:nvSpPr>
        <p:spPr>
          <a:xfrm>
            <a:off x="9258300" y="1619250"/>
            <a:ext cx="2880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Integrity</a:t>
            </a:r>
            <a:endParaRPr lang="en-US" sz="1800" dirty="0"/>
          </a:p>
        </p:txBody>
      </p:sp>
      <p:sp>
        <p:nvSpPr>
          <p:cNvPr id="68" name="Text 44"/>
          <p:cNvSpPr/>
          <p:nvPr/>
        </p:nvSpPr>
        <p:spPr>
          <a:xfrm>
            <a:off x="9610725" y="2000250"/>
            <a:ext cx="23892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Key Constraints</a:t>
            </a:r>
            <a:endParaRPr lang="en-US" sz="1350" dirty="0"/>
          </a:p>
        </p:txBody>
      </p:sp>
      <p:sp>
        <p:nvSpPr>
          <p:cNvPr id="69" name="Text 45"/>
          <p:cNvSpPr/>
          <p:nvPr/>
        </p:nvSpPr>
        <p:spPr>
          <a:xfrm>
            <a:off x="9610725" y="2305050"/>
            <a:ext cx="238922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referential integrity</a:t>
            </a:r>
            <a:endParaRPr lang="en-US" sz="1050" dirty="0"/>
          </a:p>
        </p:txBody>
      </p:sp>
      <p:sp>
        <p:nvSpPr>
          <p:cNvPr id="70" name="Text 46"/>
          <p:cNvSpPr/>
          <p:nvPr/>
        </p:nvSpPr>
        <p:spPr>
          <a:xfrm>
            <a:off x="9544050" y="2609850"/>
            <a:ext cx="18682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71" name="Text 47"/>
          <p:cNvSpPr/>
          <p:nvPr/>
        </p:nvSpPr>
        <p:spPr>
          <a:xfrm>
            <a:off x="9544050" y="2914650"/>
            <a:ext cx="18682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data redundancy</a:t>
            </a:r>
            <a:endParaRPr lang="en-US" sz="1050" dirty="0"/>
          </a:p>
        </p:txBody>
      </p:sp>
      <p:sp>
        <p:nvSpPr>
          <p:cNvPr id="72" name="Text 48"/>
          <p:cNvSpPr/>
          <p:nvPr/>
        </p:nvSpPr>
        <p:spPr>
          <a:xfrm>
            <a:off x="9563100" y="3219450"/>
            <a:ext cx="17491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Indexing</a:t>
            </a:r>
            <a:endParaRPr lang="en-US" sz="1350" dirty="0"/>
          </a:p>
        </p:txBody>
      </p:sp>
      <p:sp>
        <p:nvSpPr>
          <p:cNvPr id="73" name="Text 49"/>
          <p:cNvSpPr/>
          <p:nvPr/>
        </p:nvSpPr>
        <p:spPr>
          <a:xfrm>
            <a:off x="9563100" y="3524250"/>
            <a:ext cx="209901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Optimizes query performance</a:t>
            </a:r>
            <a:endParaRPr lang="en-US" sz="1050" dirty="0"/>
          </a:p>
        </p:txBody>
      </p:sp>
      <p:sp>
        <p:nvSpPr>
          <p:cNvPr id="74" name="Text 50"/>
          <p:cNvSpPr/>
          <p:nvPr/>
        </p:nvSpPr>
        <p:spPr>
          <a:xfrm>
            <a:off x="381000" y="6422231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  <p:pic>
        <p:nvPicPr>
          <p:cNvPr id="76" name="Picture 75" descr="A screenshot of a computer flowchart">
            <a:extLst>
              <a:ext uri="{FF2B5EF4-FFF2-40B4-BE49-F238E27FC236}">
                <a16:creationId xmlns:a16="http://schemas.microsoft.com/office/drawing/2014/main" id="{25354BF6-84F4-23E6-A70E-8EC09230D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723" y="1886436"/>
            <a:ext cx="7038047" cy="3963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43050"/>
            <a:ext cx="5524500" cy="4438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526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19075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2669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76225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3" y="2838450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3337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340995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90525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475" y="3981450"/>
            <a:ext cx="17145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43050"/>
            <a:ext cx="5524500" cy="4438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752600"/>
            <a:ext cx="2857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190750"/>
            <a:ext cx="5143500" cy="36004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457200"/>
            <a:ext cx="1353312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OOP and SOLID Principles</a:t>
            </a:r>
            <a:endParaRPr lang="en-US" sz="3300" dirty="0"/>
          </a:p>
        </p:txBody>
      </p:sp>
      <p:sp>
        <p:nvSpPr>
          <p:cNvPr id="18" name="Text 1"/>
          <p:cNvSpPr/>
          <p:nvPr/>
        </p:nvSpPr>
        <p:spPr>
          <a:xfrm>
            <a:off x="981075" y="173355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 Principles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143000" y="2190750"/>
            <a:ext cx="30068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Responsibility Principle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143000" y="2457450"/>
            <a:ext cx="30068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class has one reason to change</a:t>
            </a:r>
            <a:endParaRPr lang="en-US" sz="1050" dirty="0"/>
          </a:p>
        </p:txBody>
      </p:sp>
      <p:sp>
        <p:nvSpPr>
          <p:cNvPr id="21" name="Text 4"/>
          <p:cNvSpPr/>
          <p:nvPr/>
        </p:nvSpPr>
        <p:spPr>
          <a:xfrm>
            <a:off x="1143000" y="2762250"/>
            <a:ext cx="42251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Open/Closed Principle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1143000" y="3028950"/>
            <a:ext cx="4225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 entities open for extension, closed for modification</a:t>
            </a:r>
            <a:endParaRPr lang="en-US" sz="1050" dirty="0"/>
          </a:p>
        </p:txBody>
      </p:sp>
      <p:sp>
        <p:nvSpPr>
          <p:cNvPr id="23" name="Text 6"/>
          <p:cNvSpPr/>
          <p:nvPr/>
        </p:nvSpPr>
        <p:spPr>
          <a:xfrm>
            <a:off x="1143000" y="3333750"/>
            <a:ext cx="362920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Liskov Substitution Principle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1143000" y="3600450"/>
            <a:ext cx="362920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Subtypes must be substitutable for their base types</a:t>
            </a:r>
            <a:endParaRPr lang="en-US" sz="1050" dirty="0"/>
          </a:p>
        </p:txBody>
      </p:sp>
      <p:sp>
        <p:nvSpPr>
          <p:cNvPr id="25" name="Text 8"/>
          <p:cNvSpPr/>
          <p:nvPr/>
        </p:nvSpPr>
        <p:spPr>
          <a:xfrm>
            <a:off x="1143000" y="3905250"/>
            <a:ext cx="4260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8FF9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Inversion Principle</a:t>
            </a:r>
            <a:endParaRPr lang="en-US" sz="1350" dirty="0"/>
          </a:p>
        </p:txBody>
      </p:sp>
      <p:sp>
        <p:nvSpPr>
          <p:cNvPr id="26" name="Text 9"/>
          <p:cNvSpPr/>
          <p:nvPr/>
        </p:nvSpPr>
        <p:spPr>
          <a:xfrm>
            <a:off x="1143000" y="4171950"/>
            <a:ext cx="4260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High-level modules should not depend on low-level modules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6762750" y="1733550"/>
            <a:ext cx="6172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7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Example</a:t>
            </a:r>
            <a:endParaRPr lang="en-US" sz="1800" dirty="0"/>
          </a:p>
        </p:txBody>
      </p:sp>
      <p:sp>
        <p:nvSpPr>
          <p:cNvPr id="28" name="Text 11"/>
          <p:cNvSpPr/>
          <p:nvPr/>
        </p:nvSpPr>
        <p:spPr>
          <a:xfrm>
            <a:off x="6543675" y="2190750"/>
            <a:ext cx="5143500" cy="3600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BookingService handles business logic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BookingService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: IBookingService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Constructor injection for dependency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BookingService(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IBookingRepository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bookingRepository)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Single responsibility: business logic only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async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Task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 CreateBooking(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BookingDto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bookingDto)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Business logic for creating a 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booking =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{ 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map properties 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await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_bookingRepository.AddAsync(booking);
</a:t>
            </a:r>
            <a:r>
              <a:rPr lang="en-US" sz="1050" i="1" dirty="0">
                <a:solidFill>
                  <a:srgbClr val="E0E0E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Repository handles data access - separate concern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BookingRepository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: IGenericRepository&lt;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
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FF7F5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async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Task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 AddAsync(</a:t>
            </a:r>
            <a:r>
              <a:rPr lang="en-US" sz="1050" b="1" dirty="0">
                <a:solidFill>
                  <a:srgbClr val="98FF9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Booking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entity)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6325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66825"/>
            <a:ext cx="5695950" cy="2376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57325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352675"/>
            <a:ext cx="504825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05075"/>
            <a:ext cx="2667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266825"/>
            <a:ext cx="5695950" cy="2376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650" y="1457325"/>
            <a:ext cx="2667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6550" y="2352675"/>
            <a:ext cx="5048250" cy="190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2505075"/>
            <a:ext cx="2667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833812"/>
            <a:ext cx="5695950" cy="23764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024313"/>
            <a:ext cx="23812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691063"/>
            <a:ext cx="5048250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843463"/>
            <a:ext cx="2667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0" y="3833812"/>
            <a:ext cx="5695950" cy="237648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3650" y="4024313"/>
            <a:ext cx="3048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6550" y="4919663"/>
            <a:ext cx="5048250" cy="190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550" y="5072063"/>
            <a:ext cx="266700" cy="2667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304800"/>
            <a:ext cx="115824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Challenges</a:t>
            </a:r>
            <a:endParaRPr lang="en-US" sz="3300" dirty="0"/>
          </a:p>
        </p:txBody>
      </p:sp>
      <p:sp>
        <p:nvSpPr>
          <p:cNvPr id="21" name="Text 1"/>
          <p:cNvSpPr/>
          <p:nvPr/>
        </p:nvSpPr>
        <p:spPr>
          <a:xfrm>
            <a:off x="838200" y="1419225"/>
            <a:ext cx="37306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Technician Management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800100" y="1800225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accurate updates on technician availability and efficient dispatching.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81100" y="2466975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181100" y="2771775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real-time communication (WebSockets via SignalR) and scheduling algorithms.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6724650" y="1419225"/>
            <a:ext cx="25667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Security &amp; Privacy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6686550" y="1800225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sensitive data requires stringent security measures to protect against breaches.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7067550" y="2466975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7067550" y="2771775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 encryption, implement strong authentication, and conduct regular security audits.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809625" y="3986213"/>
            <a:ext cx="21216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Scalability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800100" y="4367213"/>
            <a:ext cx="6057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performance as user base and service requests grow.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1181100" y="4805363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1181100" y="5110163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for scalability using cloud-native services, efficient indexing, and caching.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762750" y="3986213"/>
            <a:ext cx="19566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Reliability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6686550" y="4367213"/>
            <a:ext cx="5048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high availability and minimizing downtime that impacts user satisfaction.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7067550" y="5033963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 Strategy</a:t>
            </a:r>
            <a:endParaRPr lang="en-US" sz="1350" dirty="0"/>
          </a:p>
        </p:txBody>
      </p:sp>
      <p:sp>
        <p:nvSpPr>
          <p:cNvPr id="36" name="Text 16"/>
          <p:cNvSpPr/>
          <p:nvPr/>
        </p:nvSpPr>
        <p:spPr>
          <a:xfrm>
            <a:off x="7067550" y="5338763"/>
            <a:ext cx="4667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monitoring, robust error handling, and design for high availability.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304800" y="6362700"/>
            <a:ext cx="11582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Sany3y - Full-Stack Maintenance Platform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829</Words>
  <Application>Microsoft Office PowerPoint</Application>
  <PresentationFormat>Widescreen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Roboto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محمد عاطف عبدالقادر بيومى</cp:lastModifiedBy>
  <cp:revision>4</cp:revision>
  <dcterms:created xsi:type="dcterms:W3CDTF">2025-12-05T11:39:45Z</dcterms:created>
  <dcterms:modified xsi:type="dcterms:W3CDTF">2025-12-12T20:29:22Z</dcterms:modified>
</cp:coreProperties>
</file>